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15" r:id="rId4"/>
    <p:sldId id="314" r:id="rId5"/>
    <p:sldId id="339" r:id="rId6"/>
    <p:sldId id="307" r:id="rId7"/>
    <p:sldId id="322" r:id="rId8"/>
    <p:sldId id="323" r:id="rId9"/>
    <p:sldId id="308" r:id="rId10"/>
    <p:sldId id="267" r:id="rId11"/>
    <p:sldId id="310" r:id="rId12"/>
    <p:sldId id="337" r:id="rId13"/>
    <p:sldId id="261" r:id="rId14"/>
    <p:sldId id="281" r:id="rId15"/>
    <p:sldId id="329" r:id="rId16"/>
    <p:sldId id="305" r:id="rId17"/>
    <p:sldId id="325" r:id="rId18"/>
    <p:sldId id="326" r:id="rId19"/>
    <p:sldId id="324" r:id="rId20"/>
    <p:sldId id="330" r:id="rId21"/>
    <p:sldId id="306" r:id="rId22"/>
    <p:sldId id="320" r:id="rId23"/>
    <p:sldId id="335" r:id="rId24"/>
    <p:sldId id="333" r:id="rId25"/>
    <p:sldId id="312" r:id="rId26"/>
    <p:sldId id="319" r:id="rId2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A3A"/>
    <a:srgbClr val="FF66CC"/>
    <a:srgbClr val="EE56D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60"/>
  </p:normalViewPr>
  <p:slideViewPr>
    <p:cSldViewPr>
      <p:cViewPr varScale="1">
        <p:scale>
          <a:sx n="82" d="100"/>
          <a:sy n="82" d="100"/>
        </p:scale>
        <p:origin x="11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2" rIns="92646" bIns="46322" numCol="1" anchor="t" anchorCtr="0" compatLnSpc="1">
            <a:prstTxWarp prst="textNoShape">
              <a:avLst/>
            </a:prstTxWarp>
          </a:bodyPr>
          <a:lstStyle>
            <a:lvl1pPr algn="l" defTabSz="925987"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877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2" rIns="92646" bIns="46322" numCol="1" anchor="t" anchorCtr="0" compatLnSpc="1">
            <a:prstTxWarp prst="textNoShape">
              <a:avLst/>
            </a:prstTxWarp>
          </a:bodyPr>
          <a:lstStyle>
            <a:lvl1pPr algn="r" defTabSz="925987"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740"/>
            <a:ext cx="3037523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2" rIns="92646" bIns="46322" numCol="1" anchor="b" anchorCtr="0" compatLnSpc="1">
            <a:prstTxWarp prst="textNoShape">
              <a:avLst/>
            </a:prstTxWarp>
          </a:bodyPr>
          <a:lstStyle>
            <a:lvl1pPr algn="l" defTabSz="925987">
              <a:defRPr sz="1200">
                <a:latin typeface="Tahoma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877" y="8831740"/>
            <a:ext cx="3037523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2" rIns="92646" bIns="46322" numCol="1" anchor="b" anchorCtr="0" compatLnSpc="1">
            <a:prstTxWarp prst="textNoShape">
              <a:avLst/>
            </a:prstTxWarp>
          </a:bodyPr>
          <a:lstStyle>
            <a:lvl1pPr algn="r" defTabSz="925987">
              <a:defRPr sz="1200"/>
            </a:lvl1pPr>
          </a:lstStyle>
          <a:p>
            <a:pPr>
              <a:defRPr/>
            </a:pPr>
            <a:fld id="{D63D7E1E-9E38-4EB8-B9BA-4A420289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80B10621-DF33-4EE6-97DB-E90CC573A835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77"/>
            <a:ext cx="5608954" cy="4183539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1128FE4C-8B5B-4661-AC99-F4C58F0C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2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FE4C-8B5B-4661-AC99-F4C58F0C04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FE4C-8B5B-4661-AC99-F4C58F0C04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9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C6453CC7-2C46-4AFE-8F90-6CDF69B459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1AA69-ED34-4044-A30F-14A16A1DA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1AA69-ED34-4044-A30F-14A16A1DA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2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1AA69-ED34-4044-A30F-14A16A1DA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0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1AA69-ED34-4044-A30F-14A16A1DA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1AA69-ED34-4044-A30F-14A16A1DA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2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1AA69-ED34-4044-A30F-14A16A1DA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7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A774-6679-4027-8BDF-6278F84C2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2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3E83F-9B8C-4FCF-AE80-3C2341D2B2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7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1E242-2111-4FBF-8358-E6252125BE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1B062-312E-4819-AFF6-02D8BE8E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8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24F1-94FF-48BF-B71A-206CF014E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532F4-E8F9-4373-B173-B1DB1731C3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14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0D9C1-F3B3-40E3-AC28-0D1409185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5D18A-7830-4394-BC62-16C45737A5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4DC20-588D-4C03-919B-3B708D1EF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7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22827-8CFF-4A80-90FE-A971116BBD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D61AA69-ED34-4044-A30F-14A16A1DA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0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sd.edu/coursecatalog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8610600" cy="1752600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C20A3A"/>
                </a:solidFill>
              </a:rPr>
              <a:t>7</a:t>
            </a:r>
            <a:r>
              <a:rPr lang="en-US" sz="6000" b="1" baseline="30000" dirty="0" smtClean="0">
                <a:solidFill>
                  <a:srgbClr val="C20A3A"/>
                </a:solidFill>
              </a:rPr>
              <a:t>th</a:t>
            </a:r>
            <a:r>
              <a:rPr lang="en-US" sz="6000" b="1" dirty="0" smtClean="0">
                <a:solidFill>
                  <a:srgbClr val="C20A3A"/>
                </a:solidFill>
              </a:rPr>
              <a:t> and 8</a:t>
            </a:r>
            <a:r>
              <a:rPr lang="en-US" sz="6000" b="1" baseline="30000" dirty="0" smtClean="0">
                <a:solidFill>
                  <a:srgbClr val="C20A3A"/>
                </a:solidFill>
              </a:rPr>
              <a:t>th</a:t>
            </a:r>
            <a:r>
              <a:rPr lang="en-US" sz="6000" b="1" dirty="0" smtClean="0">
                <a:solidFill>
                  <a:srgbClr val="C20A3A"/>
                </a:solidFill>
              </a:rPr>
              <a:t> Grade </a:t>
            </a:r>
            <a:br>
              <a:rPr lang="en-US" sz="6000" b="1" dirty="0" smtClean="0">
                <a:solidFill>
                  <a:srgbClr val="C20A3A"/>
                </a:solidFill>
              </a:rPr>
            </a:br>
            <a:r>
              <a:rPr lang="en-US" sz="6000" b="1" dirty="0" smtClean="0">
                <a:solidFill>
                  <a:srgbClr val="C20A3A"/>
                </a:solidFill>
              </a:rPr>
              <a:t>Parent Information Night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dirty="0" smtClean="0"/>
              <a:t>Hendrick Middle School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dirty="0" smtClean="0"/>
              <a:t>January 2019</a:t>
            </a:r>
          </a:p>
        </p:txBody>
      </p:sp>
      <p:pic>
        <p:nvPicPr>
          <p:cNvPr id="3077" name="Picture 6" descr="MC90005735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819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dirty="0" smtClean="0">
                <a:solidFill>
                  <a:srgbClr val="C20A3A"/>
                </a:solidFill>
              </a:rPr>
              <a:t>Year Long Electives</a:t>
            </a:r>
            <a:endParaRPr lang="en-US" sz="6000" i="1" dirty="0" smtClean="0">
              <a:solidFill>
                <a:srgbClr val="C20A3A"/>
              </a:solidFill>
              <a:latin typeface="Times New Roman Bold Italic" pitchFamily="-107" charset="0"/>
              <a:cs typeface="Times New Roman Bold Italic" pitchFamily="-107" charset="0"/>
            </a:endParaRP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8077200" cy="50292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Fine Arts – Band , Choir and Orchestra *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Athletics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Spanish I, Part I –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Spanish I, Part II –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French (Vines Academy</a:t>
            </a:r>
            <a:r>
              <a:rPr lang="en-US" sz="2800" dirty="0" smtClean="0"/>
              <a:t>) –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only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*Band, Choir and Orchestra require teacher initials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3960">
            <a:off x="468085" y="519235"/>
            <a:ext cx="1524000" cy="109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8" descr="EN003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4" y="2891631"/>
            <a:ext cx="1524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16">
            <a:off x="7039707" y="244872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5" y="609601"/>
            <a:ext cx="6798735" cy="160960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Semester Electives</a:t>
            </a:r>
          </a:p>
        </p:txBody>
      </p:sp>
      <p:pic>
        <p:nvPicPr>
          <p:cNvPr id="19459" name="Picture 36" descr="BD0720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8022"/>
            <a:ext cx="1755861" cy="144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195762" cy="18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990600" y="2338136"/>
            <a:ext cx="8382000" cy="39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Art 1: Intro. to </a:t>
            </a: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rt – 7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&amp; 8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Art 2: 2D </a:t>
            </a:r>
            <a:r>
              <a:rPr lang="en-US" sz="1800" dirty="0">
                <a:latin typeface="+mn-lt"/>
              </a:rPr>
              <a:t>– 7</a:t>
            </a:r>
            <a:r>
              <a:rPr lang="en-US" sz="1800" baseline="30000" dirty="0">
                <a:latin typeface="+mn-lt"/>
              </a:rPr>
              <a:t>th</a:t>
            </a:r>
            <a:r>
              <a:rPr lang="en-US" sz="1800" dirty="0">
                <a:latin typeface="+mn-lt"/>
              </a:rPr>
              <a:t> &amp; 8</a:t>
            </a:r>
            <a:r>
              <a:rPr lang="en-US" sz="1800" baseline="30000" dirty="0">
                <a:latin typeface="+mn-lt"/>
              </a:rPr>
              <a:t>th</a:t>
            </a:r>
            <a:r>
              <a:rPr lang="en-US" sz="1800" dirty="0">
                <a:latin typeface="+mn-lt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Art 2: 3D – 7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&amp; 8</a:t>
            </a:r>
            <a:r>
              <a:rPr lang="en-US" sz="1800" baseline="30000" dirty="0" smtClean="0">
                <a:latin typeface="+mn-lt"/>
              </a:rPr>
              <a:t>th	</a:t>
            </a:r>
            <a:endParaRPr lang="en-US" sz="1800" dirty="0" smtClean="0">
              <a:latin typeface="+mn-lt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Art 3: Advanced Art – 8</a:t>
            </a:r>
            <a:r>
              <a:rPr lang="en-US" sz="1800" baseline="30000" dirty="0" smtClean="0">
                <a:latin typeface="+mn-lt"/>
              </a:rPr>
              <a:t>th</a:t>
            </a:r>
            <a:endParaRPr lang="en-US" sz="1800" dirty="0" smtClean="0">
              <a:latin typeface="+mn-lt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Exploring </a:t>
            </a:r>
            <a:r>
              <a:rPr lang="en-US" sz="1800" dirty="0">
                <a:latin typeface="+mn-lt"/>
              </a:rPr>
              <a:t>Information </a:t>
            </a:r>
            <a:r>
              <a:rPr lang="en-US" sz="1800" dirty="0" smtClean="0">
                <a:latin typeface="+mn-lt"/>
              </a:rPr>
              <a:t>&amp; Computer </a:t>
            </a:r>
            <a:r>
              <a:rPr lang="en-US" sz="1800" dirty="0">
                <a:latin typeface="+mn-lt"/>
              </a:rPr>
              <a:t>Technology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– 7</a:t>
            </a:r>
            <a:r>
              <a:rPr lang="en-US" sz="1800" baseline="30000" dirty="0">
                <a:latin typeface="+mn-lt"/>
              </a:rPr>
              <a:t>th</a:t>
            </a:r>
            <a:r>
              <a:rPr lang="en-US" sz="1800" dirty="0">
                <a:latin typeface="+mn-lt"/>
              </a:rPr>
              <a:t> &amp; 8</a:t>
            </a:r>
            <a:r>
              <a:rPr lang="en-US" sz="1800" baseline="30000" dirty="0">
                <a:latin typeface="+mn-lt"/>
              </a:rPr>
              <a:t>th</a:t>
            </a:r>
            <a:r>
              <a:rPr lang="en-US" sz="1800" dirty="0">
                <a:latin typeface="+mn-lt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Investigating Arts</a:t>
            </a:r>
            <a:r>
              <a:rPr lang="en-US" sz="1800" dirty="0">
                <a:latin typeface="+mn-lt"/>
              </a:rPr>
              <a:t>, AV and Communications – 7</a:t>
            </a:r>
            <a:r>
              <a:rPr lang="en-US" sz="1800" baseline="30000" dirty="0">
                <a:latin typeface="+mn-lt"/>
              </a:rPr>
              <a:t>th</a:t>
            </a:r>
            <a:r>
              <a:rPr lang="en-US" sz="1800" dirty="0">
                <a:latin typeface="+mn-lt"/>
              </a:rPr>
              <a:t> &amp; 8</a:t>
            </a:r>
            <a:r>
              <a:rPr lang="en-US" sz="1800" baseline="30000" dirty="0">
                <a:latin typeface="+mn-lt"/>
              </a:rPr>
              <a:t>th</a:t>
            </a:r>
            <a:r>
              <a:rPr lang="en-US" sz="1800" dirty="0">
                <a:latin typeface="+mn-lt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Gateway to </a:t>
            </a:r>
            <a:r>
              <a:rPr lang="en-US" sz="1800" dirty="0" smtClean="0">
                <a:latin typeface="+mn-lt"/>
              </a:rPr>
              <a:t>Technology – </a:t>
            </a:r>
            <a:r>
              <a:rPr lang="en-US" sz="1800" dirty="0">
                <a:latin typeface="+mn-lt"/>
              </a:rPr>
              <a:t>8</a:t>
            </a:r>
            <a:r>
              <a:rPr lang="en-US" sz="1800" baseline="30000" dirty="0">
                <a:latin typeface="+mn-lt"/>
              </a:rPr>
              <a:t>th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(0.5 HS credit)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Health – 8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grade (0.5 HS credit)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Speech I </a:t>
            </a:r>
            <a:r>
              <a:rPr lang="en-US" sz="1800" dirty="0" smtClean="0">
                <a:latin typeface="+mn-lt"/>
              </a:rPr>
              <a:t>Public Speaking – 7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&amp; </a:t>
            </a:r>
            <a:r>
              <a:rPr lang="en-US" sz="1800" dirty="0" smtClean="0">
                <a:latin typeface="+mn-lt"/>
              </a:rPr>
              <a:t>8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Speech II </a:t>
            </a:r>
            <a:r>
              <a:rPr lang="en-US" sz="1800" dirty="0" smtClean="0">
                <a:latin typeface="+mn-lt"/>
              </a:rPr>
              <a:t>Debate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Intro. </a:t>
            </a:r>
            <a:r>
              <a:rPr lang="en-US" sz="1800" dirty="0">
                <a:latin typeface="+mn-lt"/>
              </a:rPr>
              <a:t>– </a:t>
            </a:r>
            <a:r>
              <a:rPr lang="en-US" sz="1800" dirty="0" smtClean="0">
                <a:latin typeface="+mn-lt"/>
              </a:rPr>
              <a:t>7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&amp; </a:t>
            </a:r>
            <a:r>
              <a:rPr lang="en-US" sz="1800" dirty="0" smtClean="0">
                <a:latin typeface="+mn-lt"/>
              </a:rPr>
              <a:t>8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Theater Arts I – </a:t>
            </a:r>
            <a:r>
              <a:rPr lang="en-US" sz="1800" dirty="0" smtClean="0">
                <a:latin typeface="+mn-lt"/>
              </a:rPr>
              <a:t>7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&amp; </a:t>
            </a:r>
            <a:r>
              <a:rPr lang="en-US" sz="1800" dirty="0" smtClean="0">
                <a:latin typeface="+mn-lt"/>
              </a:rPr>
              <a:t>8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Theater Arts II  – 7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&amp; 8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endParaRPr lang="en-US" dirty="0"/>
          </a:p>
        </p:txBody>
      </p:sp>
      <p:pic>
        <p:nvPicPr>
          <p:cNvPr id="6" name="Picture 37" descr="EN00662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81" y="4421675"/>
            <a:ext cx="20574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5801"/>
            <a:ext cx="6798734" cy="153340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Credit By Exam 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Foreign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543800" cy="3763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American </a:t>
            </a:r>
            <a:r>
              <a:rPr lang="en-US" dirty="0"/>
              <a:t>Sign Language </a:t>
            </a:r>
            <a:r>
              <a:rPr lang="en-US" dirty="0" smtClean="0"/>
              <a:t>I		American </a:t>
            </a:r>
            <a:r>
              <a:rPr lang="en-US" dirty="0"/>
              <a:t>Sign Language II</a:t>
            </a:r>
          </a:p>
          <a:p>
            <a:pPr marL="0" indent="0">
              <a:buNone/>
            </a:pPr>
            <a:r>
              <a:rPr lang="en-US" dirty="0" smtClean="0"/>
              <a:t>Arabic							Chinese </a:t>
            </a:r>
            <a:r>
              <a:rPr lang="en-US" dirty="0"/>
              <a:t>- Simplified</a:t>
            </a:r>
          </a:p>
          <a:p>
            <a:pPr marL="0" indent="0">
              <a:buNone/>
            </a:pPr>
            <a:r>
              <a:rPr lang="en-US" dirty="0" smtClean="0"/>
              <a:t>Filipino						French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German						Hebrew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Hindi							Italian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Japanese						Russian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Spanish						Vietnamese         	</a:t>
            </a:r>
            <a:r>
              <a:rPr lang="en-US" dirty="0" err="1" smtClean="0"/>
              <a:t>Yup'ik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5867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solidFill>
                  <a:srgbClr val="C20A3A"/>
                </a:solidFill>
              </a:rPr>
              <a:t>PE / Athletics</a:t>
            </a:r>
            <a:endParaRPr lang="en-US" sz="6000" b="1" i="1" dirty="0" smtClean="0">
              <a:solidFill>
                <a:srgbClr val="C20A3A"/>
              </a:solidFill>
              <a:latin typeface="Times New Roman" pitchFamily="18" charset="0"/>
            </a:endParaRP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810000" cy="4572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All students </a:t>
            </a:r>
            <a:r>
              <a:rPr lang="en-US" b="1" u="sng" dirty="0" smtClean="0"/>
              <a:t>must </a:t>
            </a:r>
            <a:r>
              <a:rPr lang="en-US" dirty="0" smtClean="0"/>
              <a:t>take 4 semesters of PE/Athletics before leaving 8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Off </a:t>
            </a:r>
            <a:r>
              <a:rPr lang="en-US" dirty="0"/>
              <a:t>Campus PE – applications will be  available online or in the counseling office in May </a:t>
            </a:r>
            <a:r>
              <a:rPr lang="en-US" dirty="0" smtClean="0"/>
              <a:t>2019.  </a:t>
            </a:r>
          </a:p>
        </p:txBody>
      </p:sp>
      <p:sp>
        <p:nvSpPr>
          <p:cNvPr id="92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800600" y="2362200"/>
            <a:ext cx="403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Students may take a regular PE class or participate in  athletics to meet this requirement.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Students interested in Partner’s PE should contact Coach Doherty or Coach Adams.</a:t>
            </a:r>
          </a:p>
        </p:txBody>
      </p:sp>
      <p:pic>
        <p:nvPicPr>
          <p:cNvPr id="6" name="Picture 5" descr="MC90005735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716800" cy="14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6962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dirty="0" smtClean="0">
                <a:solidFill>
                  <a:srgbClr val="C20A3A"/>
                </a:solidFill>
              </a:rPr>
              <a:t>PE/Athletics</a:t>
            </a:r>
            <a:br>
              <a:rPr lang="en-US" sz="6000" dirty="0" smtClean="0">
                <a:solidFill>
                  <a:srgbClr val="C20A3A"/>
                </a:solidFill>
              </a:rPr>
            </a:br>
            <a:r>
              <a:rPr lang="en-US" sz="6000" dirty="0" smtClean="0">
                <a:solidFill>
                  <a:srgbClr val="C20A3A"/>
                </a:solidFill>
              </a:rPr>
              <a:t>Semesters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295400" y="2590800"/>
            <a:ext cx="3352800" cy="2209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4000" dirty="0" smtClean="0"/>
              <a:t>6</a:t>
            </a:r>
            <a:r>
              <a:rPr lang="en-US" sz="4000" baseline="30000" dirty="0" smtClean="0"/>
              <a:t>th </a:t>
            </a:r>
            <a:r>
              <a:rPr lang="en-US" sz="4000" dirty="0" smtClean="0"/>
              <a:t>- 2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4000" dirty="0" smtClean="0"/>
              <a:t>7</a:t>
            </a:r>
            <a:r>
              <a:rPr lang="en-US" sz="4000" baseline="30000" dirty="0" smtClean="0"/>
              <a:t>th </a:t>
            </a:r>
            <a:r>
              <a:rPr lang="en-US" sz="4000" dirty="0" smtClean="0"/>
              <a:t>- 1 or 2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4000" dirty="0" smtClean="0"/>
              <a:t>8</a:t>
            </a:r>
            <a:r>
              <a:rPr lang="en-US" sz="4000" baseline="30000" dirty="0" smtClean="0"/>
              <a:t>th </a:t>
            </a:r>
            <a:r>
              <a:rPr lang="en-US" sz="4000" dirty="0" smtClean="0"/>
              <a:t>- 1 or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       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838200" y="464820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u="sng" dirty="0" smtClean="0">
                <a:solidFill>
                  <a:srgbClr val="C20A3A"/>
                </a:solidFill>
                <a:latin typeface="+mn-lt"/>
              </a:rPr>
              <a:t>Everyone </a:t>
            </a:r>
            <a:r>
              <a:rPr lang="en-US" sz="3200" b="1" u="sng" dirty="0">
                <a:solidFill>
                  <a:srgbClr val="C20A3A"/>
                </a:solidFill>
                <a:latin typeface="+mn-lt"/>
              </a:rPr>
              <a:t>must take at least one semester of PE in 7</a:t>
            </a:r>
            <a:r>
              <a:rPr lang="en-US" sz="3200" b="1" u="sng" baseline="30000" dirty="0">
                <a:solidFill>
                  <a:srgbClr val="C20A3A"/>
                </a:solidFill>
                <a:latin typeface="+mn-lt"/>
              </a:rPr>
              <a:t>th</a:t>
            </a:r>
            <a:r>
              <a:rPr lang="en-US" sz="3200" b="1" u="sng" dirty="0">
                <a:solidFill>
                  <a:srgbClr val="C20A3A"/>
                </a:solidFill>
                <a:latin typeface="+mn-lt"/>
              </a:rPr>
              <a:t> grade.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667000"/>
            <a:ext cx="3541898" cy="1676400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>
              <a:buFont typeface="Wingdings" pitchFamily="-107" charset="2"/>
              <a:buNone/>
              <a:defRPr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Total must equal 4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>
                <a:solidFill>
                  <a:srgbClr val="C00000"/>
                </a:solidFill>
              </a:rPr>
              <a:t>7</a:t>
            </a:r>
            <a:r>
              <a:rPr lang="en-US" sz="6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6000" b="1" dirty="0" smtClean="0">
                <a:solidFill>
                  <a:srgbClr val="C00000"/>
                </a:solidFill>
              </a:rPr>
              <a:t> Grade Boys Athletics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1</a:t>
            </a:r>
            <a:r>
              <a:rPr lang="en-US" sz="6000" b="1" baseline="30000" dirty="0" smtClean="0">
                <a:solidFill>
                  <a:srgbClr val="C00000"/>
                </a:solidFill>
              </a:rPr>
              <a:t>st</a:t>
            </a:r>
            <a:r>
              <a:rPr lang="en-US" sz="6000" b="1" dirty="0" smtClean="0">
                <a:solidFill>
                  <a:srgbClr val="C00000"/>
                </a:solidFill>
              </a:rPr>
              <a:t> Period</a:t>
            </a:r>
            <a:r>
              <a:rPr lang="en-US" sz="6000" b="1" dirty="0" smtClean="0">
                <a:solidFill>
                  <a:srgbClr val="002060"/>
                </a:solidFill>
              </a:rPr>
              <a:t/>
            </a:r>
            <a:br>
              <a:rPr lang="en-US" sz="6000" b="1" dirty="0" smtClean="0">
                <a:solidFill>
                  <a:srgbClr val="002060"/>
                </a:solidFill>
              </a:rPr>
            </a:br>
            <a:endParaRPr lang="en-US" sz="6000" dirty="0" smtClean="0">
              <a:solidFill>
                <a:srgbClr val="002060"/>
              </a:solidFill>
            </a:endParaRP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543800" cy="34290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Anyone </a:t>
            </a:r>
            <a:r>
              <a:rPr lang="en-US" sz="2400" dirty="0"/>
              <a:t>who signs up for the 1</a:t>
            </a:r>
            <a:r>
              <a:rPr lang="en-US" sz="2400" baseline="30000" dirty="0"/>
              <a:t>st</a:t>
            </a:r>
            <a:r>
              <a:rPr lang="en-US" sz="2400" dirty="0"/>
              <a:t> semester will play football. </a:t>
            </a: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Basketball </a:t>
            </a:r>
            <a:r>
              <a:rPr lang="en-US" sz="2400" dirty="0"/>
              <a:t>players who tryout and make the </a:t>
            </a:r>
            <a:r>
              <a:rPr lang="en-US" sz="2400" dirty="0" smtClean="0"/>
              <a:t>basketball team </a:t>
            </a:r>
            <a:r>
              <a:rPr lang="en-US" sz="2400" dirty="0"/>
              <a:t>who are </a:t>
            </a:r>
            <a:r>
              <a:rPr lang="en-US" sz="2400" dirty="0" smtClean="0"/>
              <a:t>not currently </a:t>
            </a:r>
            <a:r>
              <a:rPr lang="en-US" sz="2400" dirty="0"/>
              <a:t>in athletics will be added.  Once the basketball season is over they will actively participate in all off-season workouts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During the off season this </a:t>
            </a:r>
            <a:r>
              <a:rPr lang="en-US" sz="2400" dirty="0"/>
              <a:t>period will be preserved </a:t>
            </a:r>
            <a:r>
              <a:rPr lang="en-US" sz="2400" dirty="0" smtClean="0"/>
              <a:t>for off  season </a:t>
            </a:r>
            <a:r>
              <a:rPr lang="en-US" sz="2400" dirty="0"/>
              <a:t>workouts and will focus on strength/conditioning and </a:t>
            </a:r>
            <a:r>
              <a:rPr lang="en-US" sz="2400" dirty="0" smtClean="0"/>
              <a:t>sport specific drills.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163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7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5400" b="1" dirty="0" smtClean="0">
                <a:solidFill>
                  <a:srgbClr val="C00000"/>
                </a:solidFill>
              </a:rPr>
              <a:t> Grade Girls Athletics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1</a:t>
            </a:r>
            <a:r>
              <a:rPr lang="en-US" sz="5400" b="1" baseline="30000" dirty="0" smtClean="0">
                <a:solidFill>
                  <a:srgbClr val="C00000"/>
                </a:solidFill>
              </a:rPr>
              <a:t>st</a:t>
            </a:r>
            <a:r>
              <a:rPr lang="en-US" sz="5400" b="1" dirty="0" smtClean="0">
                <a:solidFill>
                  <a:srgbClr val="C00000"/>
                </a:solidFill>
              </a:rPr>
              <a:t> Period</a:t>
            </a:r>
            <a:endParaRPr 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44434" y="2439988"/>
            <a:ext cx="8382000" cy="55610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100" dirty="0" smtClean="0"/>
              <a:t>Current 6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</a:t>
            </a:r>
            <a:r>
              <a:rPr lang="en-US" sz="2100" dirty="0"/>
              <a:t>grade girls </a:t>
            </a:r>
            <a:r>
              <a:rPr lang="en-US" sz="2100" dirty="0" smtClean="0"/>
              <a:t>have completed an </a:t>
            </a:r>
            <a:r>
              <a:rPr lang="en-US" sz="2100" dirty="0"/>
              <a:t>evaluation process for athletics next year.  </a:t>
            </a:r>
            <a:r>
              <a:rPr lang="en-US" sz="2100" dirty="0" smtClean="0"/>
              <a:t>These </a:t>
            </a:r>
            <a:r>
              <a:rPr lang="en-US" sz="2100" dirty="0"/>
              <a:t>top 50 girls will be added to athletics at the beginning of the year</a:t>
            </a:r>
            <a:r>
              <a:rPr lang="en-US" sz="2100" dirty="0" smtClean="0"/>
              <a:t>.  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There </a:t>
            </a:r>
            <a:r>
              <a:rPr lang="en-US" sz="2100" dirty="0"/>
              <a:t>will </a:t>
            </a:r>
            <a:r>
              <a:rPr lang="en-US" sz="2100" dirty="0" smtClean="0"/>
              <a:t>be tryouts for volleyball and basketball. </a:t>
            </a:r>
          </a:p>
          <a:p>
            <a:r>
              <a:rPr lang="en-US" sz="2100" dirty="0" smtClean="0"/>
              <a:t> Tryouts will occur before the school day and tryout dates/times will be posted and announced.  Any student may try out for a sport, regardless if they are in athletics or not.  Any student that makes the team and is not enrolled in Athletics will be added. 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During the off season, this period will be preserved for training sessions and will focus on strength/conditioning and sport specific drills.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362200"/>
            <a:ext cx="784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Anyone scheduled into athletics </a:t>
            </a:r>
            <a:r>
              <a:rPr lang="en-US" sz="2200" dirty="0">
                <a:latin typeface="+mn-lt"/>
              </a:rPr>
              <a:t>1</a:t>
            </a:r>
            <a:r>
              <a:rPr lang="en-US" sz="2200" baseline="30000" dirty="0">
                <a:latin typeface="+mn-lt"/>
              </a:rPr>
              <a:t>st</a:t>
            </a:r>
            <a:r>
              <a:rPr lang="en-US" sz="2200" dirty="0">
                <a:latin typeface="+mn-lt"/>
              </a:rPr>
              <a:t> semester will play football with the exception of the 7</a:t>
            </a:r>
            <a:r>
              <a:rPr lang="en-US" sz="2200" baseline="30000" dirty="0">
                <a:latin typeface="+mn-lt"/>
              </a:rPr>
              <a:t>th</a:t>
            </a:r>
            <a:r>
              <a:rPr lang="en-US" sz="2200" dirty="0">
                <a:latin typeface="+mn-lt"/>
              </a:rPr>
              <a:t> basketball players that made the </a:t>
            </a:r>
            <a:r>
              <a:rPr lang="en-US" sz="2200" dirty="0" smtClean="0">
                <a:latin typeface="+mn-lt"/>
              </a:rPr>
              <a:t>7</a:t>
            </a:r>
            <a:r>
              <a:rPr lang="en-US" sz="2200" baseline="30000" dirty="0" smtClean="0">
                <a:latin typeface="+mn-lt"/>
              </a:rPr>
              <a:t>th</a:t>
            </a:r>
            <a:r>
              <a:rPr lang="en-US" sz="2200" dirty="0" smtClean="0">
                <a:latin typeface="+mn-lt"/>
              </a:rPr>
              <a:t> grade team </a:t>
            </a:r>
            <a:r>
              <a:rPr lang="en-US" sz="2200" dirty="0">
                <a:latin typeface="+mn-lt"/>
              </a:rPr>
              <a:t>and did not play football. </a:t>
            </a:r>
            <a:endParaRPr lang="en-US" sz="2200" dirty="0" smtClean="0">
              <a:latin typeface="+mn-lt"/>
            </a:endParaRPr>
          </a:p>
          <a:p>
            <a:pPr marL="342900" lvl="0" indent="-3429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Basketball players who tryout and make the basketball team who</a:t>
            </a:r>
          </a:p>
          <a:p>
            <a:pPr algn="l">
              <a:buClr>
                <a:srgbClr val="92D050"/>
              </a:buClr>
            </a:pPr>
            <a:r>
              <a:rPr lang="en-US" sz="2200" dirty="0" smtClean="0">
                <a:latin typeface="+mn-lt"/>
              </a:rPr>
              <a:t>    are not currently in athletics will be added.  Once the</a:t>
            </a:r>
          </a:p>
          <a:p>
            <a:pPr algn="l">
              <a:buClr>
                <a:srgbClr val="92D050"/>
              </a:buClr>
            </a:pPr>
            <a:r>
              <a:rPr lang="en-US" sz="2200" dirty="0" smtClean="0">
                <a:latin typeface="+mn-lt"/>
              </a:rPr>
              <a:t>    basketball season is over those students will actively</a:t>
            </a:r>
          </a:p>
          <a:p>
            <a:pPr algn="l">
              <a:buClr>
                <a:srgbClr val="92D050"/>
              </a:buClr>
            </a:pPr>
            <a:r>
              <a:rPr lang="en-US" sz="2200" dirty="0" smtClean="0">
                <a:latin typeface="+mn-lt"/>
              </a:rPr>
              <a:t>    participate in all off-season workouts.</a:t>
            </a:r>
          </a:p>
          <a:p>
            <a:pPr marL="342900" indent="-3429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During the off season this </a:t>
            </a:r>
            <a:r>
              <a:rPr lang="en-US" sz="2200" dirty="0">
                <a:latin typeface="+mn-lt"/>
              </a:rPr>
              <a:t>period will be preserved for off-season workouts and will focus on strength/conditioning and sport specific drills.</a:t>
            </a:r>
          </a:p>
        </p:txBody>
      </p:sp>
      <p:pic>
        <p:nvPicPr>
          <p:cNvPr id="4" name="Picture 9" descr="SL0026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09800"/>
            <a:ext cx="6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837659"/>
            <a:ext cx="889000" cy="7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685801"/>
            <a:ext cx="73152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>
                <a:solidFill>
                  <a:srgbClr val="C00000"/>
                </a:solidFill>
              </a:rPr>
              <a:t>8</a:t>
            </a:r>
            <a:r>
              <a:rPr lang="en-US" sz="6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>
                <a:solidFill>
                  <a:srgbClr val="C00000"/>
                </a:solidFill>
              </a:rPr>
              <a:t>Grade Boys </a:t>
            </a:r>
            <a:r>
              <a:rPr lang="en-US" sz="6000" b="1" dirty="0" smtClean="0">
                <a:solidFill>
                  <a:srgbClr val="C00000"/>
                </a:solidFill>
              </a:rPr>
              <a:t>Athletics 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8</a:t>
            </a:r>
            <a:r>
              <a:rPr lang="en-US" sz="6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>
                <a:solidFill>
                  <a:srgbClr val="C00000"/>
                </a:solidFill>
              </a:rPr>
              <a:t>Period</a:t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1100" dirty="0"/>
              <a:t/>
            </a:r>
            <a:br>
              <a:rPr lang="en-US" sz="11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455" y="410825"/>
            <a:ext cx="81973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sz="2600" b="1" dirty="0" smtClean="0"/>
          </a:p>
          <a:p>
            <a:endParaRPr lang="en-US" sz="2600" b="1" dirty="0"/>
          </a:p>
          <a:p>
            <a:endParaRPr lang="en-US" dirty="0" smtClean="0"/>
          </a:p>
          <a:p>
            <a:endParaRPr lang="en-US" dirty="0"/>
          </a:p>
          <a:p>
            <a:pPr marL="342900" indent="-342900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Only </a:t>
            </a:r>
            <a:r>
              <a:rPr lang="en-US" sz="2000" dirty="0">
                <a:latin typeface="+mn-lt"/>
              </a:rPr>
              <a:t>girls who were on the 7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grade Volleyball or Basketball teams will be </a:t>
            </a:r>
            <a:r>
              <a:rPr lang="en-US" sz="2000" dirty="0" smtClean="0">
                <a:latin typeface="+mn-lt"/>
              </a:rPr>
              <a:t>scheduled for </a:t>
            </a:r>
            <a:r>
              <a:rPr lang="en-US" sz="2000" dirty="0">
                <a:latin typeface="+mn-lt"/>
              </a:rPr>
              <a:t>athletics </a:t>
            </a:r>
            <a:r>
              <a:rPr lang="en-US" sz="2000" dirty="0" smtClean="0">
                <a:latin typeface="+mn-lt"/>
              </a:rPr>
              <a:t>during the registration process if they so choose.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lvl="0" indent="-342900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Volleyball and Basketball tryouts will be held prior to each season.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Players will </a:t>
            </a:r>
            <a:r>
              <a:rPr lang="en-US" sz="2000" dirty="0">
                <a:latin typeface="+mn-lt"/>
              </a:rPr>
              <a:t>participate in the off-season workouts unless they make a </a:t>
            </a:r>
            <a:r>
              <a:rPr lang="en-US" sz="2000" dirty="0" smtClean="0">
                <a:latin typeface="+mn-lt"/>
              </a:rPr>
              <a:t>team, at which time they will focus on that sport during the respective season.  </a:t>
            </a:r>
            <a:endParaRPr lang="en-US" sz="2000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Players </a:t>
            </a:r>
            <a:r>
              <a:rPr lang="en-US" sz="2000" dirty="0">
                <a:latin typeface="+mn-lt"/>
              </a:rPr>
              <a:t>who tryout and make the team who are not currently in athletics will be added.  Once the volleyball or basketball season is over those students will </a:t>
            </a:r>
            <a:r>
              <a:rPr lang="en-US" sz="2000" dirty="0" smtClean="0">
                <a:latin typeface="+mn-lt"/>
              </a:rPr>
              <a:t>also actively </a:t>
            </a:r>
            <a:r>
              <a:rPr lang="en-US" sz="2000" dirty="0">
                <a:latin typeface="+mn-lt"/>
              </a:rPr>
              <a:t>participate in all off-season workouts.</a:t>
            </a:r>
          </a:p>
          <a:p>
            <a:pPr marL="342900" indent="-342900" algn="l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1163406" cy="101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375">
            <a:off x="1215227" y="1573299"/>
            <a:ext cx="833558" cy="6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25908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8</a:t>
            </a:r>
            <a:r>
              <a:rPr lang="en-US" sz="6000" b="1" baseline="30000" dirty="0">
                <a:solidFill>
                  <a:srgbClr val="C00000"/>
                </a:solidFill>
              </a:rPr>
              <a:t>th</a:t>
            </a:r>
            <a:r>
              <a:rPr lang="en-US" sz="6000" b="1" dirty="0">
                <a:solidFill>
                  <a:srgbClr val="C00000"/>
                </a:solidFill>
              </a:rPr>
              <a:t> Grade Girls </a:t>
            </a:r>
            <a:r>
              <a:rPr lang="en-US" sz="6000" b="1" dirty="0" smtClean="0">
                <a:solidFill>
                  <a:srgbClr val="C00000"/>
                </a:solidFill>
              </a:rPr>
              <a:t>Athletics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  </a:t>
            </a:r>
            <a:r>
              <a:rPr lang="en-US" sz="6000" b="1" dirty="0">
                <a:solidFill>
                  <a:srgbClr val="C00000"/>
                </a:solidFill>
              </a:rPr>
              <a:t>8</a:t>
            </a:r>
            <a:r>
              <a:rPr lang="en-US" sz="6000" b="1" baseline="30000" dirty="0">
                <a:solidFill>
                  <a:srgbClr val="C00000"/>
                </a:solidFill>
              </a:rPr>
              <a:t>th</a:t>
            </a:r>
            <a:r>
              <a:rPr lang="en-US" sz="6000" b="1" dirty="0">
                <a:solidFill>
                  <a:srgbClr val="C00000"/>
                </a:solidFill>
              </a:rPr>
              <a:t> Period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dirty="0" smtClean="0">
                <a:solidFill>
                  <a:srgbClr val="C20A3A"/>
                </a:solidFill>
              </a:rPr>
              <a:t>Athletics Requirements</a:t>
            </a:r>
          </a:p>
        </p:txBody>
      </p:sp>
      <p:sp>
        <p:nvSpPr>
          <p:cNvPr id="10245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2514600"/>
            <a:ext cx="809850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 Physical </a:t>
            </a:r>
            <a:r>
              <a:rPr lang="en-US" sz="2800" dirty="0">
                <a:latin typeface="+mn-lt"/>
              </a:rPr>
              <a:t>examination </a:t>
            </a:r>
            <a:r>
              <a:rPr lang="en-US" sz="2800" dirty="0" smtClean="0">
                <a:latin typeface="+mn-lt"/>
              </a:rPr>
              <a:t>is required </a:t>
            </a:r>
            <a:r>
              <a:rPr lang="en-US" sz="2800" dirty="0">
                <a:latin typeface="+mn-lt"/>
              </a:rPr>
              <a:t>by UIL before </a:t>
            </a:r>
            <a:r>
              <a:rPr lang="en-US" sz="2800" dirty="0" smtClean="0">
                <a:latin typeface="+mn-lt"/>
              </a:rPr>
              <a:t>a student </a:t>
            </a:r>
            <a:r>
              <a:rPr lang="en-US" sz="2800" dirty="0">
                <a:latin typeface="+mn-lt"/>
              </a:rPr>
              <a:t>is allowed to participate in </a:t>
            </a:r>
            <a:r>
              <a:rPr lang="en-US" sz="2800" dirty="0" smtClean="0">
                <a:latin typeface="+mn-lt"/>
              </a:rPr>
              <a:t>athletics. This includes tryouts or practice.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 dirty="0"/>
          </a:p>
          <a:p>
            <a:pPr marL="457200" indent="-457200" algn="l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Must </a:t>
            </a:r>
            <a:r>
              <a:rPr lang="en-US" sz="2800" dirty="0">
                <a:latin typeface="+mn-lt"/>
              </a:rPr>
              <a:t>maintain 70 or above in all </a:t>
            </a:r>
            <a:r>
              <a:rPr lang="en-US" sz="2800" dirty="0" smtClean="0">
                <a:latin typeface="+mn-lt"/>
              </a:rPr>
              <a:t>subjects to be eligible to participate:  NO PASS, NO PLAY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en-US" sz="1000" dirty="0"/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Blip>
                <a:blip r:embed="rId2"/>
              </a:buBlip>
            </a:pPr>
            <a:endParaRPr lang="en-US" sz="1000" dirty="0"/>
          </a:p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 smtClean="0"/>
          </a:p>
        </p:txBody>
      </p:sp>
      <p:pic>
        <p:nvPicPr>
          <p:cNvPr id="7" name="Picture 6" descr="MC9000573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045">
            <a:off x="6816983" y="603572"/>
            <a:ext cx="1627342" cy="86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391400" cy="1600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dirty="0" smtClean="0">
                <a:solidFill>
                  <a:srgbClr val="C20A3A"/>
                </a:solidFill>
              </a:rPr>
              <a:t>Hendrick Middle School Administration</a:t>
            </a:r>
            <a:endParaRPr lang="en-US" sz="6000" b="1" i="1" dirty="0" smtClean="0">
              <a:solidFill>
                <a:srgbClr val="C20A3A"/>
              </a:solidFill>
              <a:latin typeface="Times New Roman" pitchFamily="18" charset="0"/>
            </a:endParaRP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7467600" cy="2362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/>
              <a:t>		Lisa Long  	 			Principal</a:t>
            </a:r>
          </a:p>
          <a:p>
            <a:pPr marL="0" indent="0" eaLnBrk="1" hangingPunct="1">
              <a:buNone/>
            </a:pPr>
            <a:r>
              <a:rPr lang="en-US" sz="3200" dirty="0" smtClean="0"/>
              <a:t>		Adrienne Hunter  	Assistant Principal</a:t>
            </a:r>
          </a:p>
          <a:p>
            <a:pPr marL="0" indent="0" eaLnBrk="1" hangingPunct="1">
              <a:buNone/>
            </a:pPr>
            <a:r>
              <a:rPr lang="en-US" sz="3200" dirty="0" smtClean="0"/>
              <a:t>		Mark Wilczynski  	Assistant Principal</a:t>
            </a:r>
          </a:p>
        </p:txBody>
      </p:sp>
      <p:sp>
        <p:nvSpPr>
          <p:cNvPr id="4100" name="Picture 4" descr="BS00554A"/>
          <p:cNvSpPr>
            <a:spLocks noChangeAspect="1" noChangeArrowheads="1"/>
          </p:cNvSpPr>
          <p:nvPr/>
        </p:nvSpPr>
        <p:spPr bwMode="auto">
          <a:xfrm>
            <a:off x="6096000" y="1981200"/>
            <a:ext cx="2743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4400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ATHLETICS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772400" cy="4114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ANY changes into or out of athletics will be made on an individual basis and will deal with any issues pertaining to that student at the time.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Any </a:t>
            </a:r>
            <a:r>
              <a:rPr lang="en-US" sz="2800" dirty="0"/>
              <a:t>changes will impact the electives, class times and teachers you have.  It will disrupt your schedule, and you may not have control over elective changes.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dirty="0" smtClean="0">
                <a:solidFill>
                  <a:srgbClr val="C00000"/>
                </a:solidFill>
              </a:rPr>
              <a:t>Hendrick Track Team   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534400" cy="4572000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The Hendrick Track Team will be an after school opportunity.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Any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or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student is welcome to join the Hendrick Track Team.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Practices will occur after school.  Practice for the track events will not occur during the athletic periods!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4" name="Picture 5" descr="HH011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75871"/>
            <a:ext cx="870843" cy="78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8" y="314016"/>
            <a:ext cx="7627247" cy="58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44640" y="4009015"/>
            <a:ext cx="2465960" cy="18158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If a student  is currently in honors or shows that they are a strong candidate for an honors class, the counselor’s signature will be found in this section.*</a:t>
            </a:r>
          </a:p>
        </p:txBody>
      </p:sp>
    </p:spTree>
    <p:extLst>
      <p:ext uri="{BB962C8B-B14F-4D97-AF65-F5344CB8AC3E}">
        <p14:creationId xmlns:p14="http://schemas.microsoft.com/office/powerpoint/2010/main" val="19132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" y="209708"/>
            <a:ext cx="7566355" cy="587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44640" y="4009015"/>
            <a:ext cx="2465960" cy="18158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If a student  is currently in honors or shows that they are a strong candidate for an honors class, the counselor’s signature will be found in this section.*</a:t>
            </a:r>
          </a:p>
        </p:txBody>
      </p:sp>
    </p:spTree>
    <p:extLst>
      <p:ext uri="{BB962C8B-B14F-4D97-AF65-F5344CB8AC3E}">
        <p14:creationId xmlns:p14="http://schemas.microsoft.com/office/powerpoint/2010/main" val="10581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457200"/>
            <a:ext cx="7378788" cy="5656341"/>
            <a:chOff x="1543049" y="285750"/>
            <a:chExt cx="7049263" cy="55054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34"/>
            <a:stretch/>
          </p:blipFill>
          <p:spPr bwMode="auto">
            <a:xfrm>
              <a:off x="1543049" y="285750"/>
              <a:ext cx="7049263" cy="550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3454987" y="4591607"/>
              <a:ext cx="218381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339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1"/>
            <a:ext cx="69088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20A3A"/>
                </a:solidFill>
              </a:rPr>
              <a:t>Points to Remember </a:t>
            </a:r>
            <a:r>
              <a:rPr lang="en-US" dirty="0" smtClean="0">
                <a:solidFill>
                  <a:srgbClr val="C20A3A"/>
                </a:solidFill>
              </a:rPr>
              <a:t>. . 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2532185"/>
            <a:ext cx="8305800" cy="3487615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600" dirty="0" smtClean="0"/>
              <a:t>Cards will be distributed to the students on                   Friday, February 1st.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600" dirty="0" smtClean="0"/>
              <a:t>Fill in all information at the top of the card.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600" dirty="0" smtClean="0"/>
              <a:t>The choices will reflect the interests of your student.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600" dirty="0" smtClean="0"/>
              <a:t>Please make any necessary changes on the registration card by drawing a single line through the </a:t>
            </a:r>
            <a:r>
              <a:rPr lang="en-US" sz="2600" strike="sngStrike" dirty="0" smtClean="0"/>
              <a:t>class you no longer want </a:t>
            </a:r>
            <a:r>
              <a:rPr lang="en-US" sz="2600" dirty="0" smtClean="0"/>
              <a:t>and write in the new class.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4" descr="BD0492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274">
            <a:off x="7712716" y="536897"/>
            <a:ext cx="1058423" cy="128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982133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C20A3A"/>
                </a:solidFill>
              </a:rPr>
              <a:t>Points to Remember </a:t>
            </a:r>
            <a:r>
              <a:rPr lang="en-US" dirty="0" smtClean="0">
                <a:solidFill>
                  <a:srgbClr val="C20A3A"/>
                </a:solidFill>
              </a:rPr>
              <a:t>. . 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8153400" cy="32766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Please remember to sign the card before you turn it in.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Cards will be due on Wednesday, Feb.6</a:t>
            </a:r>
            <a:r>
              <a:rPr lang="en-US" sz="3200" baseline="30000" dirty="0" smtClean="0"/>
              <a:t>th</a:t>
            </a:r>
            <a:r>
              <a:rPr lang="en-US" sz="2800" dirty="0" smtClean="0"/>
              <a:t>   </a:t>
            </a:r>
            <a:r>
              <a:rPr lang="en-US" sz="3200" dirty="0" smtClean="0"/>
              <a:t>to your student’s Science teacher.</a:t>
            </a:r>
          </a:p>
        </p:txBody>
      </p:sp>
      <p:pic>
        <p:nvPicPr>
          <p:cNvPr id="22532" name="Picture 4" descr="BD0492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287">
            <a:off x="7321440" y="-34784"/>
            <a:ext cx="1308320" cy="17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Custom 1">
            <a:hlinkClick r:id="" action="ppaction://hlinkshowjump?jump=nextslide" highlightClick="1"/>
          </p:cNvPr>
          <p:cNvSpPr/>
          <p:nvPr/>
        </p:nvSpPr>
        <p:spPr bwMode="auto">
          <a:xfrm>
            <a:off x="1600200" y="5181600"/>
            <a:ext cx="6096000" cy="489438"/>
          </a:xfrm>
          <a:prstGeom prst="actionButtonBlank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4"/>
              </a:rPr>
              <a:t>https://www.pisd.edu/coursecatalogs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4675"/>
            <a:ext cx="7315200" cy="17113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dirty="0" smtClean="0">
                <a:solidFill>
                  <a:srgbClr val="C20A3A"/>
                </a:solidFill>
              </a:rPr>
              <a:t>Hendrick Middle School Counselors 2019-2020</a:t>
            </a:r>
            <a:endParaRPr lang="en-US" sz="5400" b="1" i="1" dirty="0" smtClean="0">
              <a:solidFill>
                <a:srgbClr val="C20A3A"/>
              </a:solidFill>
              <a:latin typeface="Times New Roman" pitchFamily="18" charset="0"/>
            </a:endParaRP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828800" y="2438400"/>
            <a:ext cx="9144000" cy="376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Denise </a:t>
            </a:r>
            <a:r>
              <a:rPr lang="en-US" sz="3200" dirty="0" smtClean="0"/>
              <a:t>Menard 		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/>
              <a:t>grade</a:t>
            </a:r>
          </a:p>
          <a:p>
            <a:pPr marL="0" indent="0">
              <a:buNone/>
            </a:pPr>
            <a:r>
              <a:rPr lang="en-US" sz="3200" dirty="0" smtClean="0"/>
              <a:t>Victoria Hines</a:t>
            </a:r>
            <a:r>
              <a:rPr lang="en-US" sz="3200" dirty="0"/>
              <a:t>	 </a:t>
            </a:r>
            <a:r>
              <a:rPr lang="en-US" sz="3200" dirty="0" smtClean="0"/>
              <a:t>	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</a:t>
            </a:r>
            <a:r>
              <a:rPr lang="en-US" sz="3200" dirty="0"/>
              <a:t>grade 		</a:t>
            </a:r>
            <a:endParaRPr lang="en-US" sz="3200" dirty="0" smtClean="0"/>
          </a:p>
          <a:p>
            <a:pPr marL="0" indent="0" eaLnBrk="1" hangingPunct="1">
              <a:buNone/>
            </a:pPr>
            <a:r>
              <a:rPr lang="en-US" sz="3200" dirty="0" smtClean="0"/>
              <a:t>Sally Villani		    	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grade</a:t>
            </a:r>
          </a:p>
          <a:p>
            <a:pPr marL="0" indent="0" eaLnBrk="1" hangingPunct="1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5124" name="Picture 4" descr="BS00554A"/>
          <p:cNvSpPr>
            <a:spLocks noChangeAspect="1" noChangeArrowheads="1"/>
          </p:cNvSpPr>
          <p:nvPr/>
        </p:nvSpPr>
        <p:spPr bwMode="auto">
          <a:xfrm>
            <a:off x="6096000" y="1981200"/>
            <a:ext cx="2743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6000" dirty="0" smtClean="0">
                <a:solidFill>
                  <a:srgbClr val="C20A3A"/>
                </a:solidFill>
              </a:rPr>
              <a:t>Course Requirements</a:t>
            </a:r>
            <a:endParaRPr lang="en-US" sz="6000" b="1" i="1" dirty="0" smtClean="0">
              <a:solidFill>
                <a:srgbClr val="C20A3A"/>
              </a:solidFill>
              <a:latin typeface="Times New Roman" pitchFamily="18" charset="0"/>
            </a:endParaRP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66800" y="2438400"/>
            <a:ext cx="7772400" cy="4038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English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Math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Social Studies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Science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PE or Athletics (1 or 2 semesters)</a:t>
            </a:r>
          </a:p>
          <a:p>
            <a:pPr marL="0" indent="0" eaLnBrk="1" hangingPunct="1">
              <a:buNone/>
            </a:pP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148" name="Picture 4" descr="BS00554A"/>
          <p:cNvSpPr>
            <a:spLocks noChangeAspect="1" noChangeArrowheads="1"/>
          </p:cNvSpPr>
          <p:nvPr/>
        </p:nvSpPr>
        <p:spPr bwMode="auto">
          <a:xfrm>
            <a:off x="6096000" y="1981200"/>
            <a:ext cx="2743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/8</a:t>
            </a:r>
            <a:r>
              <a:rPr lang="en-US" baseline="30000" dirty="0" smtClean="0"/>
              <a:t>th</a:t>
            </a:r>
            <a:r>
              <a:rPr lang="en-US" dirty="0" smtClean="0"/>
              <a:t> Grade Honors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Honors English </a:t>
            </a:r>
          </a:p>
          <a:p>
            <a:pPr marL="0" indent="0">
              <a:buNone/>
            </a:pPr>
            <a:r>
              <a:rPr lang="en-US" sz="3600" dirty="0" smtClean="0"/>
              <a:t>Honors Science – independent science research requirement</a:t>
            </a:r>
          </a:p>
        </p:txBody>
      </p:sp>
    </p:spTree>
    <p:extLst>
      <p:ext uri="{BB962C8B-B14F-4D97-AF65-F5344CB8AC3E}">
        <p14:creationId xmlns:p14="http://schemas.microsoft.com/office/powerpoint/2010/main" val="9726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20A3A"/>
                </a:solidFill>
              </a:rPr>
              <a:t>Math</a:t>
            </a:r>
          </a:p>
        </p:txBody>
      </p:sp>
      <p:pic>
        <p:nvPicPr>
          <p:cNvPr id="7171" name="Picture 5" descr="MMj0395693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9600"/>
            <a:ext cx="1600200" cy="10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762000" y="2495014"/>
            <a:ext cx="76962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300" dirty="0" smtClean="0">
                <a:latin typeface="+mn-lt"/>
              </a:rPr>
              <a:t>Math 6					Math 7</a:t>
            </a:r>
          </a:p>
          <a:p>
            <a:pPr algn="l"/>
            <a:endParaRPr lang="en-US" sz="2300" dirty="0" smtClean="0">
              <a:latin typeface="+mn-lt"/>
            </a:endParaRPr>
          </a:p>
          <a:p>
            <a:pPr algn="l">
              <a:buFontTx/>
              <a:buChar char="•"/>
            </a:pPr>
            <a:endParaRPr lang="en-US" sz="800" b="1" dirty="0" smtClean="0">
              <a:latin typeface="+mn-lt"/>
            </a:endParaRPr>
          </a:p>
          <a:p>
            <a:pPr algn="l"/>
            <a:r>
              <a:rPr lang="en-US" sz="2300" dirty="0" smtClean="0">
                <a:latin typeface="+mn-lt"/>
              </a:rPr>
              <a:t>Math 6H				Math 7H</a:t>
            </a:r>
          </a:p>
          <a:p>
            <a:pPr algn="l"/>
            <a:endParaRPr lang="en-US" sz="2300" dirty="0" smtClean="0">
              <a:latin typeface="+mn-lt"/>
            </a:endParaRPr>
          </a:p>
          <a:p>
            <a:pPr algn="l"/>
            <a:r>
              <a:rPr lang="en-US" sz="2300" dirty="0" smtClean="0">
                <a:latin typeface="+mn-lt"/>
              </a:rPr>
              <a:t>Math 6 					Math 7H</a:t>
            </a:r>
          </a:p>
          <a:p>
            <a:pPr algn="l">
              <a:buFontTx/>
              <a:buChar char="•"/>
            </a:pPr>
            <a:endParaRPr lang="en-US" sz="800" dirty="0" smtClean="0">
              <a:latin typeface="+mn-lt"/>
            </a:endParaRPr>
          </a:p>
          <a:p>
            <a:pPr algn="l">
              <a:buFontTx/>
              <a:buChar char="•"/>
            </a:pPr>
            <a:endParaRPr lang="en-US" sz="2300" dirty="0" smtClean="0">
              <a:latin typeface="+mn-lt"/>
            </a:endParaRPr>
          </a:p>
          <a:p>
            <a:pPr algn="l">
              <a:buFontTx/>
              <a:buChar char="•"/>
            </a:pPr>
            <a:r>
              <a:rPr lang="en-US" sz="2300" dirty="0" smtClean="0">
                <a:latin typeface="+mn-lt"/>
              </a:rPr>
              <a:t>Student now meets the Math </a:t>
            </a:r>
            <a:r>
              <a:rPr lang="en-US" sz="2300" dirty="0">
                <a:latin typeface="+mn-lt"/>
              </a:rPr>
              <a:t>7 Honors </a:t>
            </a:r>
            <a:r>
              <a:rPr lang="en-US" sz="2300" dirty="0" smtClean="0">
                <a:latin typeface="+mn-lt"/>
              </a:rPr>
              <a:t>Profile. They will need to complete the PISD </a:t>
            </a:r>
            <a:r>
              <a:rPr lang="en-US" sz="2300" dirty="0">
                <a:latin typeface="+mn-lt"/>
              </a:rPr>
              <a:t>Bridge Work via the internet during the </a:t>
            </a:r>
            <a:r>
              <a:rPr lang="en-US" sz="2300" dirty="0" smtClean="0">
                <a:latin typeface="+mn-lt"/>
              </a:rPr>
              <a:t>2019 summer</a:t>
            </a:r>
            <a:r>
              <a:rPr lang="en-US" sz="2300" dirty="0">
                <a:latin typeface="+mn-lt"/>
              </a:rPr>
              <a:t>.  </a:t>
            </a:r>
            <a:r>
              <a:rPr lang="en-US" sz="2300" dirty="0" smtClean="0">
                <a:latin typeface="+mn-lt"/>
              </a:rPr>
              <a:t>A </a:t>
            </a:r>
            <a:r>
              <a:rPr lang="en-US" sz="2300" dirty="0">
                <a:latin typeface="+mn-lt"/>
              </a:rPr>
              <a:t>math competency exam will be given prior to the school year start.</a:t>
            </a:r>
          </a:p>
          <a:p>
            <a:pPr lvl="0" algn="l">
              <a:buFontTx/>
              <a:buChar char="•"/>
            </a:pPr>
            <a:endParaRPr lang="en-US" sz="2800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3352800" y="2465706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93831" y="3297457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35216" y="4039024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733800" y="39406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5337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20A3A"/>
                </a:solidFill>
              </a:rPr>
              <a:t>Math</a:t>
            </a:r>
          </a:p>
        </p:txBody>
      </p:sp>
      <p:pic>
        <p:nvPicPr>
          <p:cNvPr id="7171" name="Picture 5" descr="MMj0395693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15337"/>
            <a:ext cx="1600200" cy="10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877888" y="2437924"/>
            <a:ext cx="77327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Math </a:t>
            </a:r>
            <a:r>
              <a:rPr lang="en-US" dirty="0">
                <a:latin typeface="+mn-lt"/>
              </a:rPr>
              <a:t>7 </a:t>
            </a:r>
            <a:r>
              <a:rPr lang="en-US" dirty="0" smtClean="0">
                <a:latin typeface="+mn-lt"/>
              </a:rPr>
              <a:t>				Math 8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Math 7H				Algebra I H</a:t>
            </a:r>
            <a:endParaRPr lang="en-US" dirty="0">
              <a:latin typeface="+mn-lt"/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latin typeface="+mn-lt"/>
              </a:rPr>
              <a:t>Math 7 				Algebra I H</a:t>
            </a:r>
          </a:p>
          <a:p>
            <a:pPr algn="l"/>
            <a:endParaRPr lang="en-US" dirty="0" smtClean="0">
              <a:latin typeface="+mn-lt"/>
            </a:endParaRPr>
          </a:p>
          <a:p>
            <a:pPr algn="l">
              <a:buFontTx/>
              <a:buChar char="•"/>
            </a:pPr>
            <a:r>
              <a:rPr lang="en-US" dirty="0" smtClean="0">
                <a:latin typeface="+mn-lt"/>
              </a:rPr>
              <a:t>Student now meets the honors profile or is now interested in Algebra I H in 8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grade. This will require the completion </a:t>
            </a:r>
            <a:r>
              <a:rPr lang="en-US" dirty="0">
                <a:latin typeface="+mn-lt"/>
              </a:rPr>
              <a:t>of the Math </a:t>
            </a:r>
            <a:r>
              <a:rPr lang="en-US" dirty="0" smtClean="0">
                <a:latin typeface="+mn-lt"/>
              </a:rPr>
              <a:t>8 Credit </a:t>
            </a:r>
            <a:r>
              <a:rPr lang="en-US" dirty="0">
                <a:latin typeface="+mn-lt"/>
              </a:rPr>
              <a:t>By Exam (CBE) during </a:t>
            </a:r>
            <a:r>
              <a:rPr lang="en-US" dirty="0" smtClean="0">
                <a:latin typeface="+mn-lt"/>
              </a:rPr>
              <a:t>Summer 2019.</a:t>
            </a:r>
          </a:p>
          <a:p>
            <a:pPr algn="l">
              <a:buFontTx/>
              <a:buChar char="•"/>
            </a:pPr>
            <a:r>
              <a:rPr lang="en-US" dirty="0" smtClean="0">
                <a:latin typeface="+mn-lt"/>
              </a:rPr>
              <a:t>Forms Available in Counseling Center.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52800" y="3088851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52800" y="2446946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52800" y="3894438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733800" y="37839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5337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20A3A"/>
                </a:solidFill>
              </a:rPr>
              <a:t>Math</a:t>
            </a:r>
          </a:p>
        </p:txBody>
      </p:sp>
      <p:pic>
        <p:nvPicPr>
          <p:cNvPr id="7171" name="Picture 5" descr="MMj0395693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5337"/>
            <a:ext cx="1600200" cy="10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649288" y="2590800"/>
            <a:ext cx="8342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l"/>
            <a:r>
              <a:rPr lang="en-US" sz="2800" dirty="0" smtClean="0">
                <a:latin typeface="+mn-lt"/>
              </a:rPr>
              <a:t>Algebra I H   		    Geometry H</a:t>
            </a: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Garamond" panose="02020404030301010803"/>
              </a:rPr>
              <a:t>@Vines Academy</a:t>
            </a:r>
            <a:endParaRPr lang="en-US" sz="2800" dirty="0" smtClean="0">
              <a:latin typeface="+mn-lt"/>
            </a:endParaRPr>
          </a:p>
          <a:p>
            <a:pPr lvl="8"/>
            <a:r>
              <a:rPr lang="en-US" sz="2800" dirty="0" smtClean="0">
                <a:latin typeface="+mn-lt"/>
              </a:rPr>
              <a:t>	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124200" y="2590800"/>
            <a:ext cx="1447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828800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C20A3A"/>
                </a:solidFill>
              </a:rPr>
              <a:t>Reading 7</a:t>
            </a:r>
            <a:r>
              <a:rPr lang="en-US" sz="6700" baseline="30000" dirty="0" smtClean="0">
                <a:solidFill>
                  <a:srgbClr val="C20A3A"/>
                </a:solidFill>
              </a:rPr>
              <a:t>th</a:t>
            </a:r>
            <a:r>
              <a:rPr lang="en-US" sz="6700" dirty="0" smtClean="0">
                <a:solidFill>
                  <a:srgbClr val="C20A3A"/>
                </a:solidFill>
              </a:rPr>
              <a:t> and 8</a:t>
            </a:r>
            <a:r>
              <a:rPr lang="en-US" sz="6700" baseline="30000" dirty="0" smtClean="0">
                <a:solidFill>
                  <a:srgbClr val="C20A3A"/>
                </a:solidFill>
              </a:rPr>
              <a:t>th</a:t>
            </a:r>
            <a:r>
              <a:rPr lang="en-US" sz="6700" dirty="0" smtClean="0">
                <a:solidFill>
                  <a:srgbClr val="C20A3A"/>
                </a:solidFill>
              </a:rPr>
              <a:t> Grades</a:t>
            </a:r>
            <a:r>
              <a:rPr lang="en-US" sz="1800" dirty="0"/>
              <a:t/>
            </a:r>
            <a:br>
              <a:rPr lang="en-US" sz="1800" dirty="0"/>
            </a:br>
            <a:endParaRPr lang="en-US" sz="2800" b="1" i="1" dirty="0" smtClean="0">
              <a:solidFill>
                <a:srgbClr val="C20A3A"/>
              </a:solidFill>
              <a:latin typeface="Times New Roman" pitchFamily="18" charset="0"/>
            </a:endParaRP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382000" cy="4495800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90000"/>
              </a:lnSpc>
              <a:buClr>
                <a:srgbClr val="40458C"/>
              </a:buClr>
              <a:buNone/>
              <a:defRPr/>
            </a:pPr>
            <a:endParaRPr lang="en-US" sz="3200" dirty="0" smtClean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Accelerated Reading – year course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Placement </a:t>
            </a:r>
            <a:r>
              <a:rPr lang="en-US" sz="3200" dirty="0"/>
              <a:t>decisions will be made at the </a:t>
            </a:r>
            <a:r>
              <a:rPr lang="en-US" sz="3200" dirty="0" smtClean="0"/>
              <a:t>end of the </a:t>
            </a:r>
            <a:r>
              <a:rPr lang="en-US" sz="3200" dirty="0"/>
              <a:t>school year based on individual student needs.</a:t>
            </a:r>
            <a:r>
              <a:rPr lang="en-US" sz="3200" dirty="0" smtClean="0">
                <a:solidFill>
                  <a:srgbClr val="40458C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40458C"/>
              </a:buClr>
              <a:defRPr/>
            </a:pPr>
            <a:endParaRPr lang="en-US" sz="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600" dirty="0" smtClean="0"/>
          </a:p>
        </p:txBody>
      </p:sp>
      <p:pic>
        <p:nvPicPr>
          <p:cNvPr id="15364" name="Picture 6" descr="AN0079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98377"/>
            <a:ext cx="1851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6751</TotalTime>
  <Words>961</Words>
  <Application>Microsoft Office PowerPoint</Application>
  <PresentationFormat>On-screen Show (4:3)</PresentationFormat>
  <Paragraphs>151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Garamond</vt:lpstr>
      <vt:lpstr>Tahoma</vt:lpstr>
      <vt:lpstr>Times New Roman</vt:lpstr>
      <vt:lpstr>Times New Roman Bold Italic</vt:lpstr>
      <vt:lpstr>Wingdings</vt:lpstr>
      <vt:lpstr>Organic</vt:lpstr>
      <vt:lpstr>7th and 8th Grade  Parent Information Night</vt:lpstr>
      <vt:lpstr>Hendrick Middle School Administration</vt:lpstr>
      <vt:lpstr>Hendrick Middle School Counselors 2019-2020</vt:lpstr>
      <vt:lpstr>Course Requirements</vt:lpstr>
      <vt:lpstr>7th/8th Grade Honors Classes</vt:lpstr>
      <vt:lpstr>Math</vt:lpstr>
      <vt:lpstr>Math</vt:lpstr>
      <vt:lpstr>Math</vt:lpstr>
      <vt:lpstr>Reading 7th and 8th Grades </vt:lpstr>
      <vt:lpstr>Year Long Electives</vt:lpstr>
      <vt:lpstr>Semester Electives</vt:lpstr>
      <vt:lpstr>Credit By Exam  Foreign Languages</vt:lpstr>
      <vt:lpstr>PE / Athletics</vt:lpstr>
      <vt:lpstr>PE/Athletics Semesters</vt:lpstr>
      <vt:lpstr>  7th Grade Boys Athletics 1st Period </vt:lpstr>
      <vt:lpstr>7th Grade Girls Athletics 1st Period</vt:lpstr>
      <vt:lpstr> 8th Grade Boys Athletics  8th Period  </vt:lpstr>
      <vt:lpstr>8th Grade Girls Athletics   8th Period </vt:lpstr>
      <vt:lpstr>Athletics Requirements</vt:lpstr>
      <vt:lpstr>ATHLETICS</vt:lpstr>
      <vt:lpstr>Hendrick Track Team   </vt:lpstr>
      <vt:lpstr>PowerPoint Presentation</vt:lpstr>
      <vt:lpstr>PowerPoint Presentation</vt:lpstr>
      <vt:lpstr>PowerPoint Presentation</vt:lpstr>
      <vt:lpstr>Points to Remember . . </vt:lpstr>
      <vt:lpstr>Points to Remember . . </vt:lpstr>
    </vt:vector>
  </TitlesOfParts>
  <Company>Plano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Course Registration</dc:title>
  <dc:creator>Plano ISD</dc:creator>
  <cp:lastModifiedBy>Sally Villani</cp:lastModifiedBy>
  <cp:revision>345</cp:revision>
  <cp:lastPrinted>2017-01-11T15:55:04Z</cp:lastPrinted>
  <dcterms:created xsi:type="dcterms:W3CDTF">2010-01-26T01:50:33Z</dcterms:created>
  <dcterms:modified xsi:type="dcterms:W3CDTF">2019-01-24T16:40:57Z</dcterms:modified>
</cp:coreProperties>
</file>